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9" r:id="rId2"/>
    <p:sldId id="260" r:id="rId3"/>
    <p:sldId id="299" r:id="rId4"/>
    <p:sldId id="301" r:id="rId5"/>
    <p:sldId id="300" r:id="rId6"/>
    <p:sldId id="261" r:id="rId7"/>
    <p:sldId id="262" r:id="rId8"/>
    <p:sldId id="291" r:id="rId9"/>
    <p:sldId id="274" r:id="rId10"/>
    <p:sldId id="292" r:id="rId11"/>
    <p:sldId id="282" r:id="rId12"/>
    <p:sldId id="293" r:id="rId13"/>
    <p:sldId id="281" r:id="rId14"/>
    <p:sldId id="298" r:id="rId15"/>
    <p:sldId id="29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8">
          <p15:clr>
            <a:srgbClr val="A4A3A4"/>
          </p15:clr>
        </p15:guide>
        <p15:guide id="2" pos="38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4885"/>
    <a:srgbClr val="E5E5E5"/>
    <a:srgbClr val="2259A2"/>
    <a:srgbClr val="0D223F"/>
    <a:srgbClr val="173D6F"/>
    <a:srgbClr val="223246"/>
    <a:srgbClr val="C9D6E5"/>
    <a:srgbClr val="91ABCB"/>
    <a:srgbClr val="334C6B"/>
    <a:srgbClr val="4465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79" autoAdjust="0"/>
    <p:restoredTop sz="94660"/>
  </p:normalViewPr>
  <p:slideViewPr>
    <p:cSldViewPr snapToGrid="0">
      <p:cViewPr varScale="1">
        <p:scale>
          <a:sx n="81" d="100"/>
          <a:sy n="81" d="100"/>
        </p:scale>
        <p:origin x="404" y="68"/>
      </p:cViewPr>
      <p:guideLst>
        <p:guide orient="horz" pos="2178"/>
        <p:guide pos="38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FFD15-652A-41DE-B34B-C515F8035422}" type="datetimeFigureOut">
              <a:rPr lang="zh-CN" altLang="en-US" smtClean="0"/>
              <a:t>2022/5/7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8B0552-F0DE-46C5-A0A2-348A9E9AA1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674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60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2947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189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B0552-F0DE-46C5-A0A2-348A9E9AA1E7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河海大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 rot="16200000" flipH="1" flipV="1">
            <a:off x="10181085" y="4947057"/>
            <a:ext cx="0" cy="2160000"/>
          </a:xfrm>
          <a:prstGeom prst="line">
            <a:avLst/>
          </a:prstGeom>
          <a:ln w="9525">
            <a:gradFill>
              <a:gsLst>
                <a:gs pos="20000">
                  <a:srgbClr val="91ABCB"/>
                </a:gs>
                <a:gs pos="42000">
                  <a:srgbClr val="304864"/>
                </a:gs>
                <a:gs pos="60000">
                  <a:srgbClr val="304864"/>
                </a:gs>
                <a:gs pos="1818">
                  <a:srgbClr val="D5DFEB"/>
                </a:gs>
                <a:gs pos="99091">
                  <a:srgbClr val="D5DFEB"/>
                </a:gs>
                <a:gs pos="81000">
                  <a:srgbClr val="91ABCB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rot="16200000" flipH="1" flipV="1">
            <a:off x="8403315" y="2704371"/>
            <a:ext cx="0" cy="5760000"/>
          </a:xfrm>
          <a:prstGeom prst="line">
            <a:avLst/>
          </a:prstGeom>
          <a:ln w="9525">
            <a:gradFill>
              <a:gsLst>
                <a:gs pos="20000">
                  <a:srgbClr val="91ABCB"/>
                </a:gs>
                <a:gs pos="42000">
                  <a:srgbClr val="304864"/>
                </a:gs>
                <a:gs pos="60000">
                  <a:srgbClr val="304864"/>
                </a:gs>
                <a:gs pos="1818">
                  <a:srgbClr val="D5DFEB"/>
                </a:gs>
                <a:gs pos="99091">
                  <a:srgbClr val="D5DFEB"/>
                </a:gs>
                <a:gs pos="81000">
                  <a:srgbClr val="91ABCB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1806575" y="2390140"/>
            <a:ext cx="8118475" cy="95885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1534160" y="925195"/>
            <a:ext cx="0" cy="5037455"/>
          </a:xfrm>
          <a:prstGeom prst="line">
            <a:avLst/>
          </a:prstGeom>
          <a:ln w="28575">
            <a:gradFill>
              <a:gsLst>
                <a:gs pos="20000">
                  <a:srgbClr val="91ABCB"/>
                </a:gs>
                <a:gs pos="42000">
                  <a:srgbClr val="304864"/>
                </a:gs>
                <a:gs pos="60000">
                  <a:srgbClr val="304864"/>
                </a:gs>
                <a:gs pos="1818">
                  <a:srgbClr val="D5DFEB"/>
                </a:gs>
                <a:gs pos="99091">
                  <a:srgbClr val="D5DFEB"/>
                </a:gs>
                <a:gs pos="81000">
                  <a:srgbClr val="91ABCB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068195" y="2482850"/>
            <a:ext cx="75914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考研经验交流分享</a:t>
            </a:r>
            <a:endParaRPr lang="zh-CN" altLang="zh-CN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06575" y="3457575"/>
            <a:ext cx="9298305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东南大学篇</a:t>
            </a:r>
            <a:endParaRPr lang="zh-CN" sz="2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06575" y="4572000"/>
            <a:ext cx="3483610" cy="435610"/>
          </a:xfrm>
          <a:prstGeom prst="rect">
            <a:avLst/>
          </a:prstGeom>
          <a:noFill/>
          <a:ln>
            <a:solidFill>
              <a:srgbClr val="304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级计算机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 袁家乐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平行四边形 15"/>
          <p:cNvSpPr/>
          <p:nvPr/>
        </p:nvSpPr>
        <p:spPr>
          <a:xfrm>
            <a:off x="6987086" y="5370287"/>
            <a:ext cx="827316" cy="304800"/>
          </a:xfrm>
          <a:prstGeom prst="parallelogram">
            <a:avLst>
              <a:gd name="adj" fmla="val 66565"/>
            </a:avLst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>
            <a:spLocks noChangeAspect="1"/>
          </p:cNvSpPr>
          <p:nvPr/>
        </p:nvSpPr>
        <p:spPr>
          <a:xfrm>
            <a:off x="8817962" y="4985658"/>
            <a:ext cx="571239" cy="210456"/>
          </a:xfrm>
          <a:prstGeom prst="parallelogram">
            <a:avLst>
              <a:gd name="adj" fmla="val 66565"/>
            </a:avLst>
          </a:prstGeom>
          <a:solidFill>
            <a:srgbClr val="91A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平行四边形 17"/>
          <p:cNvSpPr>
            <a:spLocks noChangeAspect="1"/>
          </p:cNvSpPr>
          <p:nvPr/>
        </p:nvSpPr>
        <p:spPr>
          <a:xfrm>
            <a:off x="10339886" y="5936344"/>
            <a:ext cx="372191" cy="137123"/>
          </a:xfrm>
          <a:prstGeom prst="parallelogram">
            <a:avLst>
              <a:gd name="adj" fmla="val 66565"/>
            </a:avLst>
          </a:prstGeom>
          <a:solidFill>
            <a:srgbClr val="2259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平行四边形 18"/>
          <p:cNvSpPr>
            <a:spLocks noChangeAspect="1"/>
          </p:cNvSpPr>
          <p:nvPr/>
        </p:nvSpPr>
        <p:spPr>
          <a:xfrm>
            <a:off x="10804344" y="4693463"/>
            <a:ext cx="300651" cy="110766"/>
          </a:xfrm>
          <a:prstGeom prst="parallelogram">
            <a:avLst>
              <a:gd name="adj" fmla="val 66565"/>
            </a:avLst>
          </a:prstGeom>
          <a:solidFill>
            <a:srgbClr val="304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Lullatone - checking things off of a to-do list early in the morn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81050"/>
            <a:ext cx="609600" cy="609600"/>
          </a:xfrm>
          <a:prstGeom prst="rect">
            <a:avLst/>
          </a:prstGeom>
        </p:spPr>
      </p:pic>
      <p:pic>
        <p:nvPicPr>
          <p:cNvPr id="6" name="图片 5" descr="资源 2"/>
          <p:cNvPicPr>
            <a:picLocks noChangeAspect="1"/>
          </p:cNvPicPr>
          <p:nvPr/>
        </p:nvPicPr>
        <p:blipFill>
          <a:blip r:embed="rId6"/>
          <a:srcRect r="42905"/>
          <a:stretch>
            <a:fillRect/>
          </a:stretch>
        </p:blipFill>
        <p:spPr>
          <a:xfrm>
            <a:off x="1806575" y="1097280"/>
            <a:ext cx="3249930" cy="1010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ldLvl="0" animBg="1"/>
      <p:bldP spid="11" grpId="0"/>
      <p:bldP spid="13" grpId="0"/>
      <p:bldP spid="15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69143" y="1542142"/>
            <a:ext cx="10522857" cy="3773715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043805" y="2413000"/>
            <a:ext cx="49949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态度和心态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5087254" y="3287122"/>
            <a:ext cx="68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023474" y="2049234"/>
            <a:ext cx="3357154" cy="275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73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04</a:t>
            </a:r>
            <a:endParaRPr lang="en-US" altLang="zh-CN" sz="17300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6" name="图片 5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242035" y="3428999"/>
            <a:ext cx="55809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题刷崩溃了？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emo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我到底该不该考研？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	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为啥他保研了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去大厂了？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33825" y="420914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态度和心态</a:t>
            </a:r>
            <a:endParaRPr lang="zh-CN" altLang="en-US" sz="24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652143" y="1969950"/>
            <a:ext cx="10835007" cy="3526965"/>
            <a:chOff x="652143" y="1969950"/>
            <a:chExt cx="10835007" cy="3526965"/>
          </a:xfrm>
        </p:grpSpPr>
        <p:sp>
          <p:nvSpPr>
            <p:cNvPr id="3" name="圆角矩形 2"/>
            <p:cNvSpPr/>
            <p:nvPr/>
          </p:nvSpPr>
          <p:spPr>
            <a:xfrm>
              <a:off x="4552950" y="1969950"/>
              <a:ext cx="1440000" cy="1440000"/>
            </a:xfrm>
            <a:prstGeom prst="roundRect">
              <a:avLst/>
            </a:prstGeom>
            <a:solidFill>
              <a:srgbClr val="2259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210300" y="1969950"/>
              <a:ext cx="1440000" cy="1440000"/>
            </a:xfrm>
            <a:prstGeom prst="roundRect">
              <a:avLst/>
            </a:prstGeom>
            <a:solidFill>
              <a:srgbClr val="2259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4569450" y="3981234"/>
              <a:ext cx="1440000" cy="1440000"/>
            </a:xfrm>
            <a:prstGeom prst="roundRect">
              <a:avLst/>
            </a:prstGeom>
            <a:solidFill>
              <a:srgbClr val="2259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6267452" y="3981234"/>
              <a:ext cx="1440000" cy="1440000"/>
            </a:xfrm>
            <a:prstGeom prst="roundRect">
              <a:avLst/>
            </a:prstGeom>
            <a:solidFill>
              <a:srgbClr val="2259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íṧliḋê"/>
            <p:cNvSpPr/>
            <p:nvPr/>
          </p:nvSpPr>
          <p:spPr>
            <a:xfrm>
              <a:off x="7831762" y="2127475"/>
              <a:ext cx="3655388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lvl="0">
                <a:defRPr/>
              </a:pPr>
              <a:r>
                <a:rPr lang="zh-CN" altLang="en-US" sz="2400" b="1" kern="0" spc="-100" dirty="0" smtClean="0">
                  <a:solidFill>
                    <a:srgbClr val="2259A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题目做累了，抬头看看</a:t>
              </a:r>
              <a:endParaRPr lang="en-US" altLang="zh-CN" sz="2400" b="1" kern="0" spc="-100" dirty="0">
                <a:solidFill>
                  <a:srgbClr val="2259A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iŝḻîḓé"/>
            <p:cNvSpPr/>
            <p:nvPr/>
          </p:nvSpPr>
          <p:spPr>
            <a:xfrm>
              <a:off x="7787640" y="2512708"/>
              <a:ext cx="3699510" cy="787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如果题目做累了可以抬头看看，窗外的风景，座位上的同学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íṧliḋê"/>
            <p:cNvSpPr/>
            <p:nvPr/>
          </p:nvSpPr>
          <p:spPr>
            <a:xfrm>
              <a:off x="7831762" y="3987380"/>
              <a:ext cx="3077976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lvl="0">
                <a:defRPr/>
              </a:pPr>
              <a:r>
                <a:rPr lang="zh-CN" altLang="en-US" sz="2400" b="1" kern="0" spc="-100" dirty="0" smtClean="0">
                  <a:solidFill>
                    <a:srgbClr val="2259A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复习崩溃是常有的事</a:t>
              </a:r>
              <a:endParaRPr lang="en-US" altLang="zh-CN" sz="2400" b="1" kern="0" spc="-100" dirty="0">
                <a:solidFill>
                  <a:srgbClr val="2259A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iŝḻîḓé"/>
            <p:cNvSpPr/>
            <p:nvPr/>
          </p:nvSpPr>
          <p:spPr>
            <a:xfrm>
              <a:off x="7831762" y="4340060"/>
              <a:ext cx="3655388" cy="11568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哪天觉得实在复习不下去，可以回宿舍吃点零食，看部电影，明天继续。每周可以抽半天出来放松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自己</a:t>
              </a: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íṧliḋê"/>
            <p:cNvSpPr/>
            <p:nvPr/>
          </p:nvSpPr>
          <p:spPr>
            <a:xfrm>
              <a:off x="1638300" y="2108426"/>
              <a:ext cx="2669231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lvl="0" algn="r">
                <a:defRPr/>
              </a:pPr>
              <a:r>
                <a:rPr lang="zh-CN" altLang="en-US" sz="2400" b="1" kern="0" spc="-100" dirty="0" smtClean="0">
                  <a:solidFill>
                    <a:srgbClr val="2259A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高薪工作不好找</a:t>
              </a:r>
              <a:endParaRPr lang="en-US" altLang="zh-CN" sz="2400" b="1" kern="0" spc="-100" dirty="0">
                <a:solidFill>
                  <a:srgbClr val="2259A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iŝḻîḓé"/>
            <p:cNvSpPr/>
            <p:nvPr/>
          </p:nvSpPr>
          <p:spPr>
            <a:xfrm>
              <a:off x="652143" y="2493658"/>
              <a:ext cx="3655388" cy="15261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能够满足自己薪资期望的工作并不好找，去大厂的同学要么就是准备很久，要么就是专业大佬，羡慕别人的同时先问下自己的实力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íṧliḋê"/>
            <p:cNvSpPr/>
            <p:nvPr/>
          </p:nvSpPr>
          <p:spPr>
            <a:xfrm>
              <a:off x="1596281" y="4095945"/>
              <a:ext cx="2669231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lvl="0" algn="r">
                <a:defRPr/>
              </a:pPr>
              <a:r>
                <a:rPr lang="zh-CN" altLang="en-US" sz="2400" b="1" kern="0" spc="-100" dirty="0" smtClean="0">
                  <a:solidFill>
                    <a:srgbClr val="2259A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考研的同学也不差</a:t>
              </a:r>
              <a:endParaRPr lang="en-US" altLang="zh-CN" sz="2400" b="1" kern="0" spc="-100" dirty="0">
                <a:solidFill>
                  <a:srgbClr val="2259A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iŝḻîḓé"/>
            <p:cNvSpPr/>
            <p:nvPr/>
          </p:nvSpPr>
          <p:spPr>
            <a:xfrm>
              <a:off x="652143" y="4524727"/>
              <a:ext cx="3655388" cy="787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保</a:t>
              </a: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研辛苦三年，考研辛苦一年，你不亏。说不定你考上的学校更好。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íṧliḋê"/>
            <p:cNvSpPr/>
            <p:nvPr/>
          </p:nvSpPr>
          <p:spPr>
            <a:xfrm>
              <a:off x="4610101" y="2456244"/>
              <a:ext cx="1333500" cy="36933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lvl="0" algn="ctr">
                <a:defRPr/>
              </a:pPr>
              <a:r>
                <a:rPr lang="zh-CN" altLang="en-US" b="1" kern="0" spc="-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稳住</a:t>
              </a:r>
              <a:r>
                <a:rPr lang="en-US" altLang="zh-CN" b="1" kern="0" spc="-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	</a:t>
              </a:r>
              <a:endParaRPr lang="en-US" altLang="zh-CN" b="1" kern="0" spc="-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íṧliḋê"/>
            <p:cNvSpPr/>
            <p:nvPr/>
          </p:nvSpPr>
          <p:spPr>
            <a:xfrm>
              <a:off x="6267452" y="2456244"/>
              <a:ext cx="1333500" cy="36933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lvl="0" algn="ctr">
                <a:defRPr/>
              </a:pPr>
              <a:r>
                <a:rPr lang="zh-CN" altLang="en-US" b="1" kern="0" spc="-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稳住</a:t>
              </a:r>
              <a:endParaRPr lang="en-US" altLang="zh-CN" b="1" kern="0" spc="-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íṧliḋê"/>
            <p:cNvSpPr/>
            <p:nvPr/>
          </p:nvSpPr>
          <p:spPr>
            <a:xfrm>
              <a:off x="4600376" y="4516568"/>
              <a:ext cx="1333500" cy="36933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lvl="0" algn="ctr">
                <a:defRPr/>
              </a:pPr>
              <a:r>
                <a:rPr lang="zh-CN" altLang="en-US" b="1" kern="0" spc="-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稳住</a:t>
              </a:r>
              <a:r>
                <a:rPr lang="en-US" altLang="zh-CN" b="1" kern="0" spc="-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	</a:t>
              </a:r>
              <a:endParaRPr lang="en-US" altLang="zh-CN" b="1" kern="0" spc="-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íṧliḋê"/>
            <p:cNvSpPr/>
            <p:nvPr/>
          </p:nvSpPr>
          <p:spPr>
            <a:xfrm>
              <a:off x="6313388" y="4449045"/>
              <a:ext cx="1333500" cy="36933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lvl="0" algn="ctr">
                <a:defRPr/>
              </a:pPr>
              <a:r>
                <a:rPr lang="zh-CN" altLang="en-US" b="1" kern="0" spc="-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稳住</a:t>
              </a:r>
              <a:endParaRPr lang="en-US" altLang="zh-CN" b="1" kern="0" spc="-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69143" y="1542142"/>
            <a:ext cx="10522857" cy="3773715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087254" y="2428195"/>
            <a:ext cx="2894133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一些</a:t>
            </a:r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Tips</a:t>
            </a:r>
            <a:endParaRPr lang="zh-CN" altLang="en-US" sz="4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087254" y="3287122"/>
            <a:ext cx="68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023474" y="2049234"/>
            <a:ext cx="3357154" cy="275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73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05</a:t>
            </a:r>
            <a:endParaRPr lang="en-US" altLang="zh-CN" sz="17300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6" name="图片 5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242035" y="3428999"/>
            <a:ext cx="55809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找研友？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暑假回家？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个辅导班？       选择大于努力？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各种公众号该听谁？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33825" y="420914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一些</a:t>
            </a:r>
            <a:r>
              <a:rPr lang="en-US" altLang="zh-CN" sz="2400" b="1" dirty="0" smtClean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Tips</a:t>
            </a:r>
            <a:endParaRPr lang="zh-CN" altLang="en-US" sz="24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32935" y="1119353"/>
            <a:ext cx="11002015" cy="5439104"/>
            <a:chOff x="569873" y="1878405"/>
            <a:chExt cx="11002015" cy="4684835"/>
          </a:xfrm>
        </p:grpSpPr>
        <p:sp>
          <p:nvSpPr>
            <p:cNvPr id="8" name="矩形 7"/>
            <p:cNvSpPr/>
            <p:nvPr/>
          </p:nvSpPr>
          <p:spPr>
            <a:xfrm>
              <a:off x="569873" y="1878405"/>
              <a:ext cx="11002015" cy="4684835"/>
            </a:xfrm>
            <a:prstGeom prst="rect">
              <a:avLst/>
            </a:prstGeom>
            <a:solidFill>
              <a:srgbClr val="1C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iŝḻîḓé"/>
            <p:cNvSpPr/>
            <p:nvPr/>
          </p:nvSpPr>
          <p:spPr>
            <a:xfrm>
              <a:off x="817021" y="2233270"/>
              <a:ext cx="10507717" cy="3363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）不建议报班，一是太贵，二是科班没必要，基础薄弱买一些网课足够</a:t>
              </a:r>
              <a:endPara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）暑假留校，暑假是强化阶段建议留校安心复习，在家效率较低，期末考试结束可以去旅游放松一下，回来就安心在图书馆学习</a:t>
              </a:r>
              <a:endPara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）研友根据自身情况，本来就不善社交的同学可以按自己的节奏复习，研友存在打乱节奏，相互竞争的风险</a:t>
              </a:r>
              <a:endPara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）考研公众号，</a:t>
              </a:r>
              <a:r>
                <a:rPr lang="en-US" altLang="zh-CN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站</a:t>
              </a:r>
              <a:r>
                <a:rPr lang="en-US" altLang="zh-CN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up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主很多，信息量大，他们的话可以做参考但不一定适合自己，例如复习几遍，可以下载他们的资料作为平常复习的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补充</a:t>
              </a:r>
            </a:p>
          </p:txBody>
        </p:sp>
      </p:grpSp>
      <p:pic>
        <p:nvPicPr>
          <p:cNvPr id="14" name="图片 13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33825" y="420914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一些</a:t>
            </a:r>
            <a:r>
              <a:rPr lang="en-US" altLang="zh-CN" sz="2400" b="1" dirty="0" smtClean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Tips</a:t>
            </a:r>
            <a:endParaRPr lang="zh-CN" altLang="en-US" sz="24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32935" y="1113566"/>
            <a:ext cx="11002015" cy="5444890"/>
            <a:chOff x="569873" y="1873421"/>
            <a:chExt cx="11002015" cy="4689819"/>
          </a:xfrm>
        </p:grpSpPr>
        <p:sp>
          <p:nvSpPr>
            <p:cNvPr id="8" name="矩形 7"/>
            <p:cNvSpPr/>
            <p:nvPr/>
          </p:nvSpPr>
          <p:spPr>
            <a:xfrm>
              <a:off x="569873" y="1878405"/>
              <a:ext cx="11002015" cy="4684835"/>
            </a:xfrm>
            <a:prstGeom prst="rect">
              <a:avLst/>
            </a:prstGeom>
            <a:solidFill>
              <a:srgbClr val="1C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iŝḻîḓé"/>
            <p:cNvSpPr/>
            <p:nvPr/>
          </p:nvSpPr>
          <p:spPr>
            <a:xfrm>
              <a:off x="817021" y="1873421"/>
              <a:ext cx="10507717" cy="44675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）抄底</a:t>
              </a:r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985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的情况一直都存在，尽管越来越卷，所以报名前一定要了解这个学校三年来的分数线和招生人数，很多人在择校博弈中只会站在第一层，幸运也只是努力过后的水到渠成。</a:t>
              </a:r>
              <a:endPara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）选择大于努力有一定道理，但并不全对，正常来说按计划复习的情况都不会很差，不要把这句话当做理由</a:t>
              </a:r>
              <a:endPara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）如果初试感觉不理想，抓住寒假的机会去投简历，学习专业技能，给自己留条后路</a:t>
              </a:r>
              <a:endPara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913765">
                <a:lnSpc>
                  <a:spcPct val="150000"/>
                </a:lnSpc>
                <a:buSzPct val="25000"/>
                <a:defRPr/>
              </a:pPr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……….</a:t>
              </a:r>
              <a:endPara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4" name="图片 13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5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G:\desktop\河海答辩模板\素材\资源 2.png资源 2"/>
          <p:cNvPicPr>
            <a:picLocks noChangeAspect="1"/>
          </p:cNvPicPr>
          <p:nvPr/>
        </p:nvPicPr>
        <p:blipFill>
          <a:blip r:embed="rId2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254469" y="2380594"/>
            <a:ext cx="80640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祝</a:t>
            </a:r>
            <a:r>
              <a:rPr lang="zh-CN" altLang="en-US" sz="8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大家一战成硕！</a:t>
            </a:r>
            <a:endParaRPr lang="zh-CN" altLang="en-US" sz="8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570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756490" y="1527629"/>
            <a:ext cx="861774" cy="21227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4400" b="1" kern="2000" spc="9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4400" b="1" kern="2000" spc="9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027015" y="1999342"/>
            <a:ext cx="800219" cy="34036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sz="4000" b="1" kern="2000" spc="-15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CONTENTS</a:t>
            </a:r>
            <a:endParaRPr lang="zh-CN" altLang="en-US" sz="4000" b="1" kern="2000" spc="-15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87423" y="1891362"/>
            <a:ext cx="3684270" cy="720090"/>
            <a:chOff x="4717143" y="762772"/>
            <a:chExt cx="3684270" cy="720090"/>
          </a:xfrm>
        </p:grpSpPr>
        <p:sp>
          <p:nvSpPr>
            <p:cNvPr id="8" name="圆角矩形 7"/>
            <p:cNvSpPr/>
            <p:nvPr/>
          </p:nvSpPr>
          <p:spPr>
            <a:xfrm>
              <a:off x="4717143" y="762772"/>
              <a:ext cx="3684270" cy="72009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007428" y="827314"/>
              <a:ext cx="711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1C488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zh-CN" altLang="en-US" sz="3200" b="1" dirty="0">
                <a:solidFill>
                  <a:srgbClr val="1C488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703933" y="899932"/>
              <a:ext cx="23545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合适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的复习计划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687423" y="3042920"/>
            <a:ext cx="3684270" cy="720090"/>
            <a:chOff x="4717143" y="1915886"/>
            <a:chExt cx="3684270" cy="720090"/>
          </a:xfrm>
        </p:grpSpPr>
        <p:sp>
          <p:nvSpPr>
            <p:cNvPr id="9" name="圆角矩形 8"/>
            <p:cNvSpPr/>
            <p:nvPr/>
          </p:nvSpPr>
          <p:spPr>
            <a:xfrm>
              <a:off x="4717143" y="1915886"/>
              <a:ext cx="3684270" cy="72009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007428" y="1981200"/>
              <a:ext cx="711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1C488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zh-CN" altLang="en-US" sz="3200" b="1" dirty="0">
                <a:solidFill>
                  <a:srgbClr val="1C488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703933" y="2053681"/>
              <a:ext cx="26974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良好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的生活习惯</a:t>
              </a:r>
              <a:endPara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88058" y="4202747"/>
            <a:ext cx="3684905" cy="720090"/>
            <a:chOff x="4717143" y="3069000"/>
            <a:chExt cx="3684905" cy="720090"/>
          </a:xfrm>
        </p:grpSpPr>
        <p:sp>
          <p:nvSpPr>
            <p:cNvPr id="10" name="圆角矩形 9"/>
            <p:cNvSpPr/>
            <p:nvPr/>
          </p:nvSpPr>
          <p:spPr>
            <a:xfrm>
              <a:off x="4717143" y="3069000"/>
              <a:ext cx="3684905" cy="72009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007428" y="3135086"/>
              <a:ext cx="711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1C488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  <a:endParaRPr lang="zh-CN" altLang="en-US" sz="3200" b="1" dirty="0">
                <a:solidFill>
                  <a:srgbClr val="1C488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703933" y="3207430"/>
              <a:ext cx="269684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态度和心态</a:t>
              </a:r>
              <a:endPara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688693" y="5352732"/>
            <a:ext cx="3685540" cy="720090"/>
            <a:chOff x="4717143" y="4222114"/>
            <a:chExt cx="3685540" cy="720090"/>
          </a:xfrm>
        </p:grpSpPr>
        <p:sp>
          <p:nvSpPr>
            <p:cNvPr id="11" name="圆角矩形 10"/>
            <p:cNvSpPr/>
            <p:nvPr/>
          </p:nvSpPr>
          <p:spPr>
            <a:xfrm>
              <a:off x="4717143" y="4222114"/>
              <a:ext cx="3685540" cy="72009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007428" y="4288972"/>
              <a:ext cx="711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1C488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05</a:t>
              </a:r>
              <a:endParaRPr lang="zh-CN" altLang="en-US" sz="3200" b="1" dirty="0">
                <a:solidFill>
                  <a:srgbClr val="1C488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03933" y="4361814"/>
              <a:ext cx="253301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一些</a:t>
              </a:r>
              <a:r>
                <a:rPr lang="en-US" altLang="zh-CN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Tips</a:t>
              </a:r>
              <a:endPara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图片 6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-1905" y="6509385"/>
            <a:ext cx="12196445" cy="354965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5693610" y="736282"/>
            <a:ext cx="3684270" cy="720090"/>
            <a:chOff x="4717143" y="762772"/>
            <a:chExt cx="3684270" cy="720090"/>
          </a:xfrm>
        </p:grpSpPr>
        <p:sp>
          <p:nvSpPr>
            <p:cNvPr id="25" name="圆角矩形 24"/>
            <p:cNvSpPr/>
            <p:nvPr/>
          </p:nvSpPr>
          <p:spPr>
            <a:xfrm>
              <a:off x="4717143" y="762772"/>
              <a:ext cx="3684270" cy="72009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007428" y="827314"/>
              <a:ext cx="711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1C488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zh-CN" altLang="en-US" sz="3200" b="1" dirty="0">
                <a:solidFill>
                  <a:srgbClr val="1C488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703933" y="899932"/>
              <a:ext cx="23545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考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前准备</a:t>
              </a:r>
              <a:endPara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30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69143" y="1542142"/>
            <a:ext cx="10522857" cy="3773715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043805" y="2413000"/>
            <a:ext cx="309120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考前准备</a:t>
            </a:r>
            <a:endParaRPr lang="zh-CN" altLang="en-US" sz="4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087254" y="3287122"/>
            <a:ext cx="68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023474" y="2049234"/>
            <a:ext cx="3357154" cy="2727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73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01</a:t>
            </a:r>
            <a:endParaRPr lang="en-US" altLang="zh-CN" sz="17300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6" name="图片 5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242035" y="3428999"/>
            <a:ext cx="55809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本科前三年应该怎么学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	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工作还是考研？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选哪个学校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815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33825" y="420914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考前准备</a:t>
            </a:r>
            <a:endParaRPr lang="zh-CN" altLang="en-US" sz="24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70490" y="1182414"/>
            <a:ext cx="1134328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）本科的前三年如何度过：学习永远是大头，学生工作、社团娱乐也不要落下。该学学，该玩玩，简称劳逸结合。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为什么选择考研：真正萌生读研的想法在大三刚开学，也就是大二升大三的暑假，那段时间已经接触到部分专业课，但是会发现你会学很多不同方向的专业课，以基础理论为主，学但只学了一点，而读研不同，会在自己的研究方向继续深入，充分的专业实践（实验），这也是为什么会读研。当然更希望大家能够更早的知道以后想要干什么，无论是努力保研，还是坚持考研，还是大厂工作，都可以早做准备。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651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819807" y="1505607"/>
            <a:ext cx="10523482" cy="3247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）为什么会选择考外校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985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有些人选择安稳上岸，有些人选择冒险尝试，我属于后者。虽然自知实力不强，但是也希望在最后的一年中给自己一个最满意的结果。不管是前者还是后者，每个人情况不同，但是既然选择了考研就应该尽己所能，而不是等结果出来后悔自己的懈怠。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33825" y="420914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考前准备</a:t>
            </a:r>
            <a:endParaRPr lang="zh-CN" altLang="en-US" sz="24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542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69143" y="1542142"/>
            <a:ext cx="10522857" cy="3773715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043805" y="2413000"/>
            <a:ext cx="49949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合适</a:t>
            </a:r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的复习计划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5087254" y="3287122"/>
            <a:ext cx="68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023474" y="2049234"/>
            <a:ext cx="3357154" cy="2727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73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02</a:t>
            </a:r>
            <a:endParaRPr lang="en-US" altLang="zh-CN" sz="17300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6" name="图片 5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242035" y="3428999"/>
            <a:ext cx="55809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跟多个老师？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买很多资料？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每天刷大量的题？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	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天天做一份计划表？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487886" y="545187"/>
            <a:ext cx="5284224" cy="575282"/>
            <a:chOff x="6444343" y="545187"/>
            <a:chExt cx="5284224" cy="575282"/>
          </a:xfrm>
        </p:grpSpPr>
        <p:sp>
          <p:nvSpPr>
            <p:cNvPr id="5" name="文本框 4"/>
            <p:cNvSpPr txBox="1"/>
            <p:nvPr/>
          </p:nvSpPr>
          <p:spPr>
            <a:xfrm>
              <a:off x="7759661" y="545187"/>
              <a:ext cx="333828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b="1" dirty="0" smtClean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合适的复习计划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444343" y="783774"/>
              <a:ext cx="5284224" cy="336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endPara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621339" y="1740960"/>
            <a:ext cx="540000" cy="54000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１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21339" y="2684388"/>
            <a:ext cx="540000" cy="54000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２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21339" y="3627816"/>
            <a:ext cx="540000" cy="54000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３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21339" y="4571244"/>
            <a:ext cx="540000" cy="54000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４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1339" y="5514674"/>
            <a:ext cx="540000" cy="540000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５</a:t>
            </a:r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285366" y="1973192"/>
            <a:ext cx="94824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没必要太详细，但是得心里有数，计划前期可以按月来规划，后期按周规划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85367" y="1377737"/>
            <a:ext cx="2075543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时间规划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285366" y="2939148"/>
            <a:ext cx="66762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不同的科目有所侧重，先数学、专业课，后英语、政治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85367" y="2345185"/>
            <a:ext cx="2075543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科目安排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85367" y="3905104"/>
            <a:ext cx="72437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每天的题量应该在能力范围内，题目的难易程度需要循序渐进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285367" y="3284422"/>
            <a:ext cx="2075543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强度设置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285367" y="4856546"/>
            <a:ext cx="5284224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建议分阶段购买，不要一下买很多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285366" y="4221350"/>
            <a:ext cx="2075543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资料购买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285367" y="5793474"/>
            <a:ext cx="84498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有能力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的可以靠自己，基础薄弱的可以跟老师课程，建议不要中途换老师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285365" y="5187306"/>
            <a:ext cx="2075543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老师选择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8" name="图片 27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44327" y="429589"/>
            <a:ext cx="2251075" cy="690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69143" y="1542142"/>
            <a:ext cx="10522857" cy="3773715"/>
          </a:xfrm>
          <a:prstGeom prst="rect">
            <a:avLst/>
          </a:prstGeom>
          <a:solidFill>
            <a:srgbClr val="1C48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043805" y="2413000"/>
            <a:ext cx="49949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良好的生活习惯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5087254" y="3287122"/>
            <a:ext cx="68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023474" y="2049234"/>
            <a:ext cx="3357154" cy="275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73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03</a:t>
            </a:r>
            <a:endParaRPr lang="en-US" altLang="zh-CN" sz="17300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pic>
        <p:nvPicPr>
          <p:cNvPr id="6" name="图片 5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242035" y="3428999"/>
            <a:ext cx="55809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刻意早睡早起？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熬夜刷题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复习而不去上课？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	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坐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着不动只为学习？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433825" y="420914"/>
            <a:ext cx="33382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良好的生活习惯</a:t>
            </a:r>
            <a:endParaRPr lang="zh-CN" altLang="en-US" sz="24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030126" y="1200458"/>
            <a:ext cx="10274406" cy="5344825"/>
            <a:chOff x="1022243" y="1513175"/>
            <a:chExt cx="10274406" cy="5344825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6096000" y="1924050"/>
              <a:ext cx="0" cy="4933950"/>
            </a:xfrm>
            <a:prstGeom prst="line">
              <a:avLst/>
            </a:prstGeom>
            <a:ln>
              <a:solidFill>
                <a:srgbClr val="2259A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泪滴形 10"/>
            <p:cNvSpPr>
              <a:spLocks noChangeAspect="1"/>
            </p:cNvSpPr>
            <p:nvPr/>
          </p:nvSpPr>
          <p:spPr>
            <a:xfrm rot="8099349">
              <a:off x="5915999" y="1558006"/>
              <a:ext cx="360000" cy="360000"/>
            </a:xfrm>
            <a:prstGeom prst="teardrop">
              <a:avLst/>
            </a:prstGeom>
            <a:solidFill>
              <a:srgbClr val="2259A2"/>
            </a:solidFill>
            <a:ln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泪滴形 11"/>
            <p:cNvSpPr>
              <a:spLocks noChangeAspect="1"/>
            </p:cNvSpPr>
            <p:nvPr/>
          </p:nvSpPr>
          <p:spPr>
            <a:xfrm rot="8099349">
              <a:off x="5916000" y="2507726"/>
              <a:ext cx="360000" cy="360000"/>
            </a:xfrm>
            <a:prstGeom prst="teardrop">
              <a:avLst/>
            </a:prstGeom>
            <a:solidFill>
              <a:srgbClr val="2259A2"/>
            </a:solidFill>
            <a:ln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泪滴形 12"/>
            <p:cNvSpPr>
              <a:spLocks noChangeAspect="1"/>
            </p:cNvSpPr>
            <p:nvPr/>
          </p:nvSpPr>
          <p:spPr>
            <a:xfrm rot="8099349">
              <a:off x="5910742" y="3475621"/>
              <a:ext cx="360000" cy="360000"/>
            </a:xfrm>
            <a:prstGeom prst="teardrop">
              <a:avLst/>
            </a:prstGeom>
            <a:solidFill>
              <a:srgbClr val="2259A2"/>
            </a:solidFill>
            <a:ln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泪滴形 13"/>
            <p:cNvSpPr>
              <a:spLocks noChangeAspect="1"/>
            </p:cNvSpPr>
            <p:nvPr/>
          </p:nvSpPr>
          <p:spPr>
            <a:xfrm rot="8099349">
              <a:off x="5908110" y="4417203"/>
              <a:ext cx="360000" cy="360000"/>
            </a:xfrm>
            <a:prstGeom prst="teardrop">
              <a:avLst/>
            </a:prstGeom>
            <a:solidFill>
              <a:srgbClr val="2259A2"/>
            </a:solidFill>
            <a:ln>
              <a:solidFill>
                <a:srgbClr val="2259A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477452" y="1897803"/>
              <a:ext cx="4819197" cy="1289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可以早睡早起，关键在于自己的身体能否适应这样的生物钟。找到合适自己的睡眠时间，保证白天复习的时候能够长时间在线。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477452" y="1513175"/>
              <a:ext cx="278478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b="1" dirty="0" smtClean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保持自己习惯的作息</a:t>
              </a:r>
              <a:endParaRPr lang="zh-CN" altLang="en-US" sz="20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6477452" y="3910180"/>
              <a:ext cx="4819197" cy="874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上课也可以切换一下思路，给大脑一个喘息的机会。复习归复习也不能挂科了。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477452" y="3446525"/>
              <a:ext cx="228029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b="1" dirty="0" smtClean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该上课还得去上课</a:t>
              </a:r>
              <a:endParaRPr lang="zh-CN" altLang="en-US" sz="20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022243" y="2939398"/>
              <a:ext cx="4819197" cy="874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晚上学累了可以看看英语和政治，不建议晚上刷数学题，容易心累，熬夜做题效果不大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420008" y="2456893"/>
              <a:ext cx="337274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2000" b="1" dirty="0" smtClean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无特殊情况建议</a:t>
              </a:r>
              <a:r>
                <a:rPr lang="en-US" altLang="zh-CN" sz="2000" b="1" dirty="0" smtClean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zh-CN" altLang="en-US" sz="2000" b="1" dirty="0" smtClean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点前休息</a:t>
              </a:r>
              <a:endParaRPr lang="zh-CN" altLang="en-US" sz="20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059681" y="4852538"/>
              <a:ext cx="4819197" cy="1289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保持身体健康才是有效复习的资本，多做有氧，别把自己累着。也顺道减减肥，毕竟脑力运动消耗热量较少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452649" y="4391025"/>
              <a:ext cx="238879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2000" b="1" dirty="0" smtClean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建议保持锻炼频率</a:t>
              </a:r>
              <a:endParaRPr lang="zh-CN" altLang="en-US" sz="20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 descr="G:\desktop\河海答辩模板\素材\资源 2.png资源 2"/>
          <p:cNvPicPr>
            <a:picLocks noChangeAspect="1"/>
          </p:cNvPicPr>
          <p:nvPr/>
        </p:nvPicPr>
        <p:blipFill>
          <a:blip r:embed="rId3"/>
          <a:srcRect r="42179"/>
          <a:stretch>
            <a:fillRect/>
          </a:stretch>
        </p:blipFill>
        <p:spPr>
          <a:xfrm>
            <a:off x="502285" y="325755"/>
            <a:ext cx="2251075" cy="690880"/>
          </a:xfrm>
          <a:prstGeom prst="rect">
            <a:avLst/>
          </a:prstGeom>
        </p:spPr>
      </p:pic>
      <p:sp>
        <p:nvSpPr>
          <p:cNvPr id="24" name="泪滴形 23"/>
          <p:cNvSpPr>
            <a:spLocks noChangeAspect="1"/>
          </p:cNvSpPr>
          <p:nvPr/>
        </p:nvSpPr>
        <p:spPr>
          <a:xfrm rot="8099349">
            <a:off x="5914339" y="5295809"/>
            <a:ext cx="360000" cy="360000"/>
          </a:xfrm>
          <a:prstGeom prst="teardrop">
            <a:avLst/>
          </a:prstGeom>
          <a:solidFill>
            <a:srgbClr val="2259A2"/>
          </a:solidFill>
          <a:ln>
            <a:solidFill>
              <a:srgbClr val="2259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6566020" y="5198810"/>
            <a:ext cx="226331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该吃吃，该喝喝</a:t>
            </a:r>
            <a:endParaRPr lang="zh-CN" altLang="en-US" sz="2000" b="1" dirty="0">
              <a:solidFill>
                <a:srgbClr val="1C48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566020" y="5670876"/>
            <a:ext cx="4819197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上面那条能做到，这条就没啥问题了。毕竟考研不是修仙。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河海大学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</TotalTime>
  <Words>1013</Words>
  <Application>Microsoft Office PowerPoint</Application>
  <PresentationFormat>宽屏</PresentationFormat>
  <Paragraphs>110</Paragraphs>
  <Slides>15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等线 Light</vt:lpstr>
      <vt:lpstr>微软雅黑</vt:lpstr>
      <vt:lpstr>Agency FB</vt:lpstr>
      <vt:lpstr>Arial</vt:lpstr>
      <vt:lpstr>Calibri</vt:lpstr>
      <vt:lpstr>Calibri Light</vt:lpstr>
      <vt:lpstr>河海大学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jiale yuan</cp:lastModifiedBy>
  <cp:revision>65</cp:revision>
  <dcterms:created xsi:type="dcterms:W3CDTF">2017-08-18T03:02:00Z</dcterms:created>
  <dcterms:modified xsi:type="dcterms:W3CDTF">2022-05-07T03:14:08Z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2052-11.1.0.9145</vt:lpwstr>
  </property>
</Properties>
</file>

<file path=docProps/thumbnail.jpeg>
</file>